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Shape 13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Shape 1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Shape 113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hape 1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Shape 122"/>
          <p:cNvSpPr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Shape 123"/>
          <p:cNvSpPr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Shape 124"/>
          <p:cNvSpPr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hape 1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Shape 133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hape 134"/>
          <p:cNvSpPr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hape 1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hape 1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Shape 23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Shape 3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Shape 3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Shape 52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Shape 53"/>
          <p:cNvSpPr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Shape 92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Shape 94"/>
          <p:cNvSpPr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72516">
              <a:defRPr sz="16660"/>
            </a:lvl1pPr>
          </a:lstStyle>
          <a:p>
            <a:pPr/>
            <a:r>
              <a:t>Adventure Alley</a:t>
            </a:r>
          </a:p>
        </p:txBody>
      </p:sp>
      <p:pic>
        <p:nvPicPr>
          <p:cNvPr id="167" name="image03.png" descr="Adventure_Alley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6786" y="1371600"/>
            <a:ext cx="6351228" cy="35755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pic>
        <p:nvPicPr>
          <p:cNvPr id="201" name="continue-testing.jp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10388" t="0" r="10388" b="0"/>
          <a:stretch>
            <a:fillRect/>
          </a:stretch>
        </p:blipFill>
        <p:spPr>
          <a:xfrm>
            <a:off x="7112000" y="1696395"/>
            <a:ext cx="5486400" cy="7478410"/>
          </a:xfrm>
          <a:prstGeom prst="rect">
            <a:avLst/>
          </a:prstGeom>
        </p:spPr>
      </p:pic>
      <p:sp>
        <p:nvSpPr>
          <p:cNvPr id="202" name="Shape 20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Testing</a:t>
            </a:r>
          </a:p>
        </p:txBody>
      </p:sp>
      <p:sp>
        <p:nvSpPr>
          <p:cNvPr id="203" name="Shape 203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Testing Suite </a:t>
            </a:r>
          </a:p>
          <a:p>
            <a:pPr lvl="1"/>
            <a:r>
              <a:t>Selenium </a:t>
            </a:r>
          </a:p>
          <a:p>
            <a:pPr lvl="1"/>
            <a:r>
              <a:t>JUnit</a:t>
            </a:r>
          </a:p>
          <a:p>
            <a:pPr lvl="1"/>
            <a:r>
              <a:t>Circle CI </a:t>
            </a:r>
          </a:p>
          <a:p>
            <a:pPr/>
            <a:r>
              <a:t>Why? </a:t>
            </a:r>
          </a:p>
          <a:p>
            <a:pPr lvl="1"/>
            <a:r>
              <a:t>XP is test Driven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Its just a Prototype</a:t>
            </a:r>
          </a:p>
        </p:txBody>
      </p:sp>
      <p:sp>
        <p:nvSpPr>
          <p:cNvPr id="206" name="Shape 20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Missing Functionality</a:t>
            </a:r>
          </a:p>
        </p:txBody>
      </p:sp>
      <p:sp>
        <p:nvSpPr>
          <p:cNvPr id="207" name="Shape 20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Cannot Cancel A booking</a:t>
            </a:r>
          </a:p>
          <a:p>
            <a:pPr/>
            <a:r>
              <a:t>Cannot Search a booking </a:t>
            </a:r>
          </a:p>
          <a:p>
            <a:pPr/>
            <a:r>
              <a:t>Cannot Limit a person to participate by Age </a:t>
            </a:r>
          </a:p>
          <a:p>
            <a:pPr/>
            <a:r>
              <a:t>Data is not permanently Stored </a:t>
            </a:r>
          </a:p>
          <a:p>
            <a:pPr/>
            <a:r>
              <a:t>No Total Price on the Booking Overview </a:t>
            </a:r>
          </a:p>
          <a:p>
            <a:pPr/>
            <a:r>
              <a:t>No Dates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Full Transparency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Application 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Screen Shot 2016-10-11 at 9.46.23 AM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" y="-11626"/>
            <a:ext cx="13004801" cy="6729320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83878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xfrm>
            <a:off x="406399" y="6994280"/>
            <a:ext cx="12192001" cy="4521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The Process</a:t>
            </a:r>
          </a:p>
        </p:txBody>
      </p:sp>
      <p:pic>
        <p:nvPicPr>
          <p:cNvPr id="170" name="2000px-Extreme_Programming.sv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49140" y="31565"/>
            <a:ext cx="7706638" cy="70785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pic>
        <p:nvPicPr>
          <p:cNvPr id="173" name="186445883_1467x1619.jpe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5998" t="3863" r="20313" b="123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Design Process </a:t>
            </a:r>
          </a:p>
        </p:txBody>
      </p:sp>
      <p:sp>
        <p:nvSpPr>
          <p:cNvPr id="175" name="Shape 175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Received Customer Requirements </a:t>
            </a:r>
          </a:p>
          <a:p>
            <a:pPr/>
            <a:r>
              <a:t>Derived User Stories </a:t>
            </a:r>
          </a:p>
          <a:p>
            <a:pPr/>
            <a:r>
              <a:t>Added Tasks to Trello</a:t>
            </a:r>
          </a:p>
          <a:p>
            <a:pPr/>
            <a:r>
              <a:t>In teams of two, members grab a card and begin working on 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pic>
        <p:nvPicPr>
          <p:cNvPr id="178" name="images.pn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7112000" y="3552813"/>
            <a:ext cx="5486400" cy="3765574"/>
          </a:xfrm>
          <a:prstGeom prst="rect">
            <a:avLst/>
          </a:prstGeom>
        </p:spPr>
      </p:pic>
      <p:sp>
        <p:nvSpPr>
          <p:cNvPr id="179" name="Shape 1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Pair Programming</a:t>
            </a:r>
          </a:p>
        </p:txBody>
      </p:sp>
      <p:sp>
        <p:nvSpPr>
          <p:cNvPr id="180" name="Shape 180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Efficient</a:t>
            </a:r>
          </a:p>
          <a:p>
            <a:pPr/>
            <a:r>
              <a:t>Less Bugs </a:t>
            </a:r>
          </a:p>
          <a:p>
            <a:pPr/>
            <a:r>
              <a:t>Bounce Ideas off of one another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pic>
        <p:nvPicPr>
          <p:cNvPr id="183" name="186445883_1467x1619.jpe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5998" t="3863" r="20313" b="123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84" name="Shape 1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Code Review</a:t>
            </a:r>
          </a:p>
        </p:txBody>
      </p:sp>
      <p:sp>
        <p:nvSpPr>
          <p:cNvPr id="185" name="Shape 185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35609" indent="-435609" defTabSz="572516">
              <a:spcBef>
                <a:spcPts val="2700"/>
              </a:spcBef>
              <a:defRPr sz="2744"/>
            </a:pPr>
            <a:r>
              <a:t>We did informal Code Reviews</a:t>
            </a:r>
          </a:p>
          <a:p>
            <a:pPr lvl="1" marL="871219" indent="-435609" defTabSz="572516">
              <a:spcBef>
                <a:spcPts val="2700"/>
              </a:spcBef>
              <a:defRPr sz="2744"/>
            </a:pPr>
            <a:r>
              <a:t>Used Circle CI </a:t>
            </a:r>
          </a:p>
          <a:p>
            <a:pPr lvl="1" marL="871219" indent="-435609" defTabSz="572516">
              <a:spcBef>
                <a:spcPts val="2700"/>
              </a:spcBef>
              <a:defRPr sz="2744"/>
            </a:pPr>
            <a:r>
              <a:t>Github Pull Requests tell us if the branch can be pulled into master without conflict </a:t>
            </a:r>
          </a:p>
          <a:p>
            <a:pPr marL="435609" indent="-435609" defTabSz="572516">
              <a:spcBef>
                <a:spcPts val="2700"/>
              </a:spcBef>
              <a:defRPr sz="2744"/>
            </a:pPr>
            <a:r>
              <a:t>What we should do next time: </a:t>
            </a:r>
          </a:p>
          <a:p>
            <a:pPr lvl="1" marL="871219" indent="-435609" defTabSz="572516">
              <a:spcBef>
                <a:spcPts val="2700"/>
              </a:spcBef>
              <a:defRPr sz="2744"/>
            </a:pPr>
            <a:r>
              <a:t>More formal code reviews </a:t>
            </a:r>
          </a:p>
          <a:p>
            <a:pPr lvl="1" marL="871219" indent="-435609" defTabSz="572516">
              <a:spcBef>
                <a:spcPts val="2700"/>
              </a:spcBef>
              <a:defRPr sz="2744"/>
            </a:pPr>
            <a:r>
              <a:t>Having another pair review the 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Basic-Code-Reviewer-Code-Review-Checklist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45057" y="0"/>
            <a:ext cx="12314686" cy="9753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Experienced-Code-Reviewer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0" y="1041282"/>
            <a:ext cx="13004800" cy="767103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Work work work</a:t>
            </a:r>
          </a:p>
        </p:txBody>
      </p:sp>
      <p:sp>
        <p:nvSpPr>
          <p:cNvPr id="192" name="Shape 1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Burn baby burn</a:t>
            </a:r>
          </a:p>
        </p:txBody>
      </p:sp>
      <p:pic>
        <p:nvPicPr>
          <p:cNvPr id="193" name="Screen Shot 2016-10-11 at 10.14.1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9993" y="2664618"/>
            <a:ext cx="10564956" cy="62786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XP Programming</a:t>
            </a:r>
          </a:p>
        </p:txBody>
      </p:sp>
      <p:pic>
        <p:nvPicPr>
          <p:cNvPr id="196" name="Screen Shot 2016-10-11 at 9.42.05 AM.pn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7166" r="0" b="0"/>
          <a:stretch>
            <a:fillRect/>
          </a:stretch>
        </p:blipFill>
        <p:spPr>
          <a:xfrm>
            <a:off x="7925555" y="1536700"/>
            <a:ext cx="3859290" cy="7239001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97" name="Shape 1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Getting Started</a:t>
            </a:r>
          </a:p>
        </p:txBody>
      </p:sp>
      <p:sp>
        <p:nvSpPr>
          <p:cNvPr id="198" name="Shape 198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Requirements Defined</a:t>
            </a:r>
          </a:p>
          <a:p>
            <a:pPr/>
            <a:r>
              <a:t>User Stories created </a:t>
            </a:r>
          </a:p>
          <a:p>
            <a:pPr/>
            <a:r>
              <a:t>Trello Board, Slack, Github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